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63" r:id="rId5"/>
    <p:sldId id="278" r:id="rId6"/>
    <p:sldId id="277" r:id="rId7"/>
    <p:sldId id="262" r:id="rId8"/>
    <p:sldId id="264" r:id="rId9"/>
    <p:sldId id="259" r:id="rId10"/>
    <p:sldId id="260" r:id="rId11"/>
    <p:sldId id="266" r:id="rId12"/>
    <p:sldId id="270" r:id="rId13"/>
    <p:sldId id="269" r:id="rId14"/>
    <p:sldId id="265" r:id="rId15"/>
    <p:sldId id="267" r:id="rId16"/>
    <p:sldId id="268" r:id="rId17"/>
    <p:sldId id="271" r:id="rId18"/>
    <p:sldId id="272" r:id="rId19"/>
    <p:sldId id="273" r:id="rId20"/>
    <p:sldId id="274" r:id="rId21"/>
    <p:sldId id="275" r:id="rId22"/>
    <p:sldId id="279" r:id="rId23"/>
    <p:sldId id="280" r:id="rId24"/>
    <p:sldId id="281" r:id="rId25"/>
    <p:sldId id="261"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8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8759E-5DE0-48B0-80D6-632DA88B69FB}" type="datetimeFigureOut">
              <a:rPr lang="en-US" smtClean="0"/>
              <a:t>7/18/2017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4D889-85C9-4DE0-9D2B-B6886D3F22E1}" type="slidenum">
              <a:rPr lang="en-US" smtClean="0"/>
              <a:t>‹#›</a:t>
            </a:fld>
            <a:endParaRPr lang="en-US"/>
          </a:p>
        </p:txBody>
      </p:sp>
    </p:spTree>
    <p:extLst>
      <p:ext uri="{BB962C8B-B14F-4D97-AF65-F5344CB8AC3E}">
        <p14:creationId xmlns:p14="http://schemas.microsoft.com/office/powerpoint/2010/main" val="8408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Nursing homes are already collecting some of this information in infection control logs and medical charts, so the next step to using this tool is figuring out how to blend it into existing practices. The process of filling out the Tracking Sheet should fit into the normal workflow and division of duties in the nursing home. A designated staff person should be responsible for completing the Tracking Sheet and nursing staff must have a logical and convenient way of reporting information required (e.g., by dropping off copies of diagnostic forms or antibiotic orders).</a:t>
            </a:r>
          </a:p>
          <a:p>
            <a:endParaRPr lang="en-US" dirty="0" smtClean="0"/>
          </a:p>
          <a:p>
            <a:r>
              <a:rPr lang="en-US" dirty="0" smtClean="0"/>
              <a:t>Data can be collected on a weekly or monthly basis and can be used to create monthly, quarterly, or annual cumulative reports. By bringing the data together in one tool, the Tracking Sheet allows the antimicrobial stewardship program team to see trends and patterns in infections and antibiotic use that might not be noticed otherwise.</a:t>
            </a:r>
          </a:p>
          <a:p>
            <a:endParaRPr lang="en-US" dirty="0"/>
          </a:p>
        </p:txBody>
      </p:sp>
      <p:sp>
        <p:nvSpPr>
          <p:cNvPr id="4" name="Slide Number Placeholder 3"/>
          <p:cNvSpPr>
            <a:spLocks noGrp="1"/>
          </p:cNvSpPr>
          <p:nvPr>
            <p:ph type="sldNum" sz="quarter" idx="10"/>
          </p:nvPr>
        </p:nvSpPr>
        <p:spPr/>
        <p:txBody>
          <a:bodyPr/>
          <a:lstStyle/>
          <a:p>
            <a:fld id="{4734D889-85C9-4DE0-9D2B-B6886D3F22E1}" type="slidenum">
              <a:rPr lang="en-US" smtClean="0"/>
              <a:t>19</a:t>
            </a:fld>
            <a:endParaRPr lang="en-US"/>
          </a:p>
        </p:txBody>
      </p:sp>
    </p:spTree>
    <p:extLst>
      <p:ext uri="{BB962C8B-B14F-4D97-AF65-F5344CB8AC3E}">
        <p14:creationId xmlns:p14="http://schemas.microsoft.com/office/powerpoint/2010/main" val="166196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elevated awareness, publication of guidelines on antimicrobial stewardship,3 and several initiatives, the proportion of resistant strains causing both health care– and community-associated infections continues to increase and the number of new antimicrobials continues to decline.</a:t>
            </a:r>
          </a:p>
          <a:p>
            <a:endParaRPr lang="en-US" dirty="0" smtClean="0"/>
          </a:p>
          <a:p>
            <a:r>
              <a:rPr lang="en-US" dirty="0" smtClean="0"/>
              <a:t>Antimicrobial stewardship is a coordinated program that promotes the appropriate use of antimicrobials (including antibiotics), improves patient outcomes, reduces microbial resistance, and decreases the spread of infections caused by multidrug-resistant organisms. </a:t>
            </a:r>
            <a:endParaRPr lang="en-US" dirty="0"/>
          </a:p>
        </p:txBody>
      </p:sp>
      <p:sp>
        <p:nvSpPr>
          <p:cNvPr id="4" name="Slide Number Placeholder 3"/>
          <p:cNvSpPr>
            <a:spLocks noGrp="1"/>
          </p:cNvSpPr>
          <p:nvPr>
            <p:ph type="sldNum" sz="quarter" idx="10"/>
          </p:nvPr>
        </p:nvSpPr>
        <p:spPr/>
        <p:txBody>
          <a:bodyPr/>
          <a:lstStyle/>
          <a:p>
            <a:fld id="{4734D889-85C9-4DE0-9D2B-B6886D3F22E1}" type="slidenum">
              <a:rPr lang="en-US" smtClean="0"/>
              <a:t>22</a:t>
            </a:fld>
            <a:endParaRPr lang="en-US"/>
          </a:p>
        </p:txBody>
      </p:sp>
    </p:spTree>
    <p:extLst>
      <p:ext uri="{BB962C8B-B14F-4D97-AF65-F5344CB8AC3E}">
        <p14:creationId xmlns:p14="http://schemas.microsoft.com/office/powerpoint/2010/main" val="1086790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23793"/>
            <a:ext cx="7772400" cy="962607"/>
          </a:xfrm>
          <a:solidFill>
            <a:schemeClr val="bg1"/>
          </a:solidFill>
        </p:spPr>
        <p:txBody>
          <a:bodyPr/>
          <a:lstStyle>
            <a:lvl1pPr algn="l">
              <a:defRPr b="1">
                <a:solidFill>
                  <a:srgbClr val="38507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486400"/>
            <a:ext cx="7467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25" y="0"/>
            <a:ext cx="9171072" cy="42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OCUME~1\dinnis\LOCALS~1\Temp\SNAGHTML57f32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115643"/>
            <a:ext cx="9171072" cy="26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6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21583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8"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216209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8"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361138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9"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353856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11" name="Slide Number Placeholder 5"/>
          <p:cNvSpPr>
            <a:spLocks noGrp="1"/>
          </p:cNvSpPr>
          <p:nvPr>
            <p:ph type="sldNum" sz="quarter" idx="11"/>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82214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7"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362629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6"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31397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9"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spTree>
    <p:extLst>
      <p:ext uri="{BB962C8B-B14F-4D97-AF65-F5344CB8AC3E}">
        <p14:creationId xmlns:p14="http://schemas.microsoft.com/office/powerpoint/2010/main" val="46634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186112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rgbClr val="385072"/>
          </a:solidFill>
          <a:ln>
            <a:noFill/>
          </a:ln>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BD7D3C3-02D2-4BC3-8281-83CE3FC76633}" type="datetimeFigureOut">
              <a:rPr lang="en-US" smtClean="0"/>
              <a:t>7/18/2017</a:t>
            </a:fld>
            <a:endParaRPr lang="en-US"/>
          </a:p>
        </p:txBody>
      </p:sp>
      <p:sp>
        <p:nvSpPr>
          <p:cNvPr id="6" name="Slide Number Placeholder 5"/>
          <p:cNvSpPr>
            <a:spLocks noGrp="1"/>
          </p:cNvSpPr>
          <p:nvPr>
            <p:ph type="sldNum" sz="quarter" idx="4"/>
          </p:nvPr>
        </p:nvSpPr>
        <p:spPr>
          <a:xfrm>
            <a:off x="2590800" y="6356350"/>
            <a:ext cx="1828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95594CEE-AEED-4791-9CDF-D3347E121ABF}" type="slidenum">
              <a:rPr lang="en-US" smtClean="0"/>
              <a:t>‹#›</a:t>
            </a:fld>
            <a:endParaRPr lang="en-US"/>
          </a:p>
        </p:txBody>
      </p:sp>
      <p:pic>
        <p:nvPicPr>
          <p:cNvPr id="8" name="Picture 7" descr="QIN-QIO and HealthInsight logos" title="QIN-QIO and HealthInsight logos"/>
          <p:cNvPicPr>
            <a:picLocks noChangeAspect="1"/>
          </p:cNvPicPr>
          <p:nvPr/>
        </p:nvPicPr>
        <p:blipFill>
          <a:blip r:embed="rId12"/>
          <a:stretch>
            <a:fillRect/>
          </a:stretch>
        </p:blipFill>
        <p:spPr>
          <a:xfrm>
            <a:off x="4724400" y="6248400"/>
            <a:ext cx="4114800" cy="478631"/>
          </a:xfrm>
          <a:prstGeom prst="rect">
            <a:avLst/>
          </a:prstGeom>
        </p:spPr>
      </p:pic>
    </p:spTree>
    <p:extLst>
      <p:ext uri="{BB962C8B-B14F-4D97-AF65-F5344CB8AC3E}">
        <p14:creationId xmlns:p14="http://schemas.microsoft.com/office/powerpoint/2010/main" val="414756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rgbClr val="385072"/>
          </a:solidFill>
          <a:latin typeface="Calibri" pitchFamily="34" charset="0"/>
        </a:defRPr>
      </a:lvl2pPr>
      <a:lvl3pPr algn="ctr" rtl="0" eaLnBrk="1" fontAlgn="base" hangingPunct="1">
        <a:spcBef>
          <a:spcPct val="0"/>
        </a:spcBef>
        <a:spcAft>
          <a:spcPct val="0"/>
        </a:spcAft>
        <a:defRPr sz="4400" b="1">
          <a:solidFill>
            <a:srgbClr val="385072"/>
          </a:solidFill>
          <a:latin typeface="Calibri" pitchFamily="34" charset="0"/>
        </a:defRPr>
      </a:lvl3pPr>
      <a:lvl4pPr algn="ctr" rtl="0" eaLnBrk="1" fontAlgn="base" hangingPunct="1">
        <a:spcBef>
          <a:spcPct val="0"/>
        </a:spcBef>
        <a:spcAft>
          <a:spcPct val="0"/>
        </a:spcAft>
        <a:defRPr sz="4400" b="1">
          <a:solidFill>
            <a:srgbClr val="385072"/>
          </a:solidFill>
          <a:latin typeface="Calibri" pitchFamily="34" charset="0"/>
        </a:defRPr>
      </a:lvl4pPr>
      <a:lvl5pPr algn="ctr" rtl="0" eaLnBrk="1" fontAlgn="base" hangingPunct="1">
        <a:spcBef>
          <a:spcPct val="0"/>
        </a:spcBef>
        <a:spcAft>
          <a:spcPct val="0"/>
        </a:spcAft>
        <a:defRPr sz="4400" b="1">
          <a:solidFill>
            <a:srgbClr val="38507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nhguide.airprojects.org/tool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dthorson@healthinsigh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23793"/>
            <a:ext cx="9144000" cy="962607"/>
          </a:xfrm>
        </p:spPr>
        <p:txBody>
          <a:bodyPr/>
          <a:lstStyle/>
          <a:p>
            <a:pPr algn="ctr"/>
            <a:r>
              <a:rPr lang="en-US" dirty="0" smtClean="0"/>
              <a:t>Antibiotic Stewardship </a:t>
            </a:r>
            <a:br>
              <a:rPr lang="en-US" dirty="0" smtClean="0"/>
            </a:br>
            <a:r>
              <a:rPr lang="en-US" dirty="0" smtClean="0"/>
              <a:t>in the Nursing Home</a:t>
            </a:r>
            <a:endParaRPr lang="en-US" dirty="0"/>
          </a:p>
        </p:txBody>
      </p:sp>
      <p:sp>
        <p:nvSpPr>
          <p:cNvPr id="3" name="Subtitle 2"/>
          <p:cNvSpPr>
            <a:spLocks noGrp="1"/>
          </p:cNvSpPr>
          <p:nvPr>
            <p:ph type="subTitle" idx="1"/>
          </p:nvPr>
        </p:nvSpPr>
        <p:spPr>
          <a:xfrm>
            <a:off x="0" y="5715000"/>
            <a:ext cx="9144000" cy="533400"/>
          </a:xfrm>
        </p:spPr>
        <p:txBody>
          <a:bodyPr/>
          <a:lstStyle/>
          <a:p>
            <a:pPr algn="ctr"/>
            <a:r>
              <a:rPr lang="en-US" sz="2200" i="1" dirty="0" smtClean="0"/>
              <a:t>Donna S. Thorson, MS, CPHQ, CPPS | Senior Project Manager, HealthInsight</a:t>
            </a:r>
            <a:endParaRPr lang="en-US" sz="2200" i="1" dirty="0"/>
          </a:p>
        </p:txBody>
      </p:sp>
    </p:spTree>
    <p:extLst>
      <p:ext uri="{BB962C8B-B14F-4D97-AF65-F5344CB8AC3E}">
        <p14:creationId xmlns:p14="http://schemas.microsoft.com/office/powerpoint/2010/main" val="289694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Monitor and Sustain the </a:t>
            </a:r>
            <a:br>
              <a:rPr lang="en-US" dirty="0" smtClean="0"/>
            </a:br>
            <a:r>
              <a:rPr lang="en-US" dirty="0" smtClean="0"/>
              <a:t>Antibiotic Stewardship Program</a:t>
            </a:r>
            <a:endParaRPr lang="en-US" dirty="0"/>
          </a:p>
        </p:txBody>
      </p:sp>
      <p:sp>
        <p:nvSpPr>
          <p:cNvPr id="3" name="Content Placeholder 2"/>
          <p:cNvSpPr>
            <a:spLocks noGrp="1"/>
          </p:cNvSpPr>
          <p:nvPr>
            <p:ph idx="1"/>
          </p:nvPr>
        </p:nvSpPr>
        <p:spPr/>
        <p:txBody>
          <a:bodyPr/>
          <a:lstStyle/>
          <a:p>
            <a:r>
              <a:rPr lang="en-US" dirty="0" smtClean="0"/>
              <a:t>Attendance at regularly scheduled team meetings</a:t>
            </a:r>
          </a:p>
          <a:p>
            <a:r>
              <a:rPr lang="en-US" dirty="0" smtClean="0"/>
              <a:t>Track antibiotic use</a:t>
            </a:r>
          </a:p>
          <a:p>
            <a:r>
              <a:rPr lang="en-US" dirty="0" smtClean="0"/>
              <a:t>Provide monthly summary reports on infections and antibiotic use</a:t>
            </a:r>
          </a:p>
          <a:p>
            <a:r>
              <a:rPr lang="en-US" dirty="0" smtClean="0"/>
              <a:t>Share prescribing profiles with clinicians on a monthly or quarterly basis</a:t>
            </a:r>
          </a:p>
          <a:p>
            <a:r>
              <a:rPr lang="en-US" dirty="0" smtClean="0"/>
              <a:t>Review and update guidelines (CDC)</a:t>
            </a:r>
            <a:endParaRPr lang="en-US" dirty="0"/>
          </a:p>
        </p:txBody>
      </p:sp>
    </p:spTree>
    <p:extLst>
      <p:ext uri="{BB962C8B-B14F-4D97-AF65-F5344CB8AC3E}">
        <p14:creationId xmlns:p14="http://schemas.microsoft.com/office/powerpoint/2010/main" val="293399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06901"/>
            <a:ext cx="9144000" cy="850900"/>
          </a:xfrm>
        </p:spPr>
        <p:txBody>
          <a:bodyPr/>
          <a:lstStyle/>
          <a:p>
            <a:pPr algn="ctr"/>
            <a:r>
              <a:rPr lang="en-US" sz="4400" dirty="0" smtClean="0"/>
              <a:t>ASP Policies and Procedures</a:t>
            </a:r>
            <a:endParaRPr lang="en-US" sz="4400" dirty="0"/>
          </a:p>
        </p:txBody>
      </p:sp>
    </p:spTree>
    <p:extLst>
      <p:ext uri="{BB962C8B-B14F-4D97-AF65-F5344CB8AC3E}">
        <p14:creationId xmlns:p14="http://schemas.microsoft.com/office/powerpoint/2010/main" val="237446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Communicating and Decision-Making</a:t>
            </a:r>
            <a:endParaRPr lang="en-US" dirty="0"/>
          </a:p>
        </p:txBody>
      </p:sp>
      <p:sp>
        <p:nvSpPr>
          <p:cNvPr id="3" name="Content Placeholder 2"/>
          <p:cNvSpPr>
            <a:spLocks noGrp="1"/>
          </p:cNvSpPr>
          <p:nvPr>
            <p:ph idx="1"/>
          </p:nvPr>
        </p:nvSpPr>
        <p:spPr/>
        <p:txBody>
          <a:bodyPr/>
          <a:lstStyle/>
          <a:p>
            <a:r>
              <a:rPr lang="en-US" dirty="0" smtClean="0"/>
              <a:t>Evidence-based communication between nurses and prescribers</a:t>
            </a:r>
          </a:p>
          <a:p>
            <a:r>
              <a:rPr lang="en-US" dirty="0" smtClean="0"/>
              <a:t>Nursing vigilance to 12 common situations and infection control practices (pocket cards available from AHRQ)</a:t>
            </a:r>
          </a:p>
          <a:p>
            <a:r>
              <a:rPr lang="en-US" dirty="0" smtClean="0"/>
              <a:t>Prescriber training</a:t>
            </a:r>
          </a:p>
          <a:p>
            <a:r>
              <a:rPr lang="en-US" dirty="0" smtClean="0"/>
              <a:t>Resident and family education</a:t>
            </a:r>
          </a:p>
          <a:p>
            <a:r>
              <a:rPr lang="en-US" dirty="0" smtClean="0"/>
              <a:t>Quality improvement practices</a:t>
            </a:r>
            <a:endParaRPr lang="en-US" dirty="0"/>
          </a:p>
        </p:txBody>
      </p:sp>
    </p:spTree>
    <p:extLst>
      <p:ext uri="{BB962C8B-B14F-4D97-AF65-F5344CB8AC3E}">
        <p14:creationId xmlns:p14="http://schemas.microsoft.com/office/powerpoint/2010/main" val="392498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Antibiotics: Appropriate or Not?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Suspected infection (most common):</a:t>
            </a:r>
          </a:p>
          <a:p>
            <a:pPr lvl="1"/>
            <a:r>
              <a:rPr lang="en-US" dirty="0" smtClean="0"/>
              <a:t>Urinary tract</a:t>
            </a:r>
          </a:p>
          <a:p>
            <a:pPr lvl="1"/>
            <a:r>
              <a:rPr lang="en-US" dirty="0" smtClean="0"/>
              <a:t>Skin or soft tissue</a:t>
            </a:r>
          </a:p>
          <a:p>
            <a:pPr lvl="1"/>
            <a:r>
              <a:rPr lang="en-US" dirty="0" smtClean="0"/>
              <a:t>Respiratory</a:t>
            </a:r>
          </a:p>
          <a:p>
            <a:pPr lvl="1"/>
            <a:r>
              <a:rPr lang="en-US" dirty="0" smtClean="0"/>
              <a:t>Gastrointestinal</a:t>
            </a:r>
          </a:p>
          <a:p>
            <a:r>
              <a:rPr lang="en-US" dirty="0" smtClean="0"/>
              <a:t>Course of action:</a:t>
            </a:r>
          </a:p>
          <a:p>
            <a:pPr lvl="1"/>
            <a:r>
              <a:rPr lang="en-US" dirty="0" smtClean="0"/>
              <a:t>Review minimum criteria for prescribing antibiotics</a:t>
            </a:r>
          </a:p>
          <a:p>
            <a:pPr lvl="1"/>
            <a:r>
              <a:rPr lang="en-US" dirty="0" smtClean="0"/>
              <a:t>Refer to the antibiogram and/or consulting pharmacist in choosing the most efficacious antibiotic for the infection and resident</a:t>
            </a:r>
          </a:p>
          <a:p>
            <a:pPr lvl="1"/>
            <a:r>
              <a:rPr lang="en-US" dirty="0" smtClean="0"/>
              <a:t>Optimize the duration of antibiotic therapy</a:t>
            </a:r>
            <a:endParaRPr lang="en-US" dirty="0"/>
          </a:p>
        </p:txBody>
      </p:sp>
    </p:spTree>
    <p:extLst>
      <p:ext uri="{BB962C8B-B14F-4D97-AF65-F5344CB8AC3E}">
        <p14:creationId xmlns:p14="http://schemas.microsoft.com/office/powerpoint/2010/main" val="90742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the Need for Antibiotics</a:t>
            </a:r>
            <a:endParaRPr lang="en-US" dirty="0"/>
          </a:p>
        </p:txBody>
      </p:sp>
      <p:sp>
        <p:nvSpPr>
          <p:cNvPr id="3" name="Content Placeholder 2"/>
          <p:cNvSpPr>
            <a:spLocks noGrp="1"/>
          </p:cNvSpPr>
          <p:nvPr>
            <p:ph idx="1"/>
          </p:nvPr>
        </p:nvSpPr>
        <p:spPr>
          <a:xfrm>
            <a:off x="457200" y="1600200"/>
            <a:ext cx="8229600" cy="761999"/>
          </a:xfrm>
        </p:spPr>
        <p:txBody>
          <a:bodyPr>
            <a:normAutofit fontScale="70000" lnSpcReduction="20000"/>
          </a:bodyPr>
          <a:lstStyle/>
          <a:p>
            <a:r>
              <a:rPr lang="en-US" dirty="0" smtClean="0"/>
              <a:t>Introduce </a:t>
            </a:r>
            <a:r>
              <a:rPr lang="en-US" dirty="0" smtClean="0"/>
              <a:t>tools, </a:t>
            </a:r>
            <a:r>
              <a:rPr lang="en-US" dirty="0" smtClean="0"/>
              <a:t>such as the AHRQ Minimum Criteria for Antibiotics </a:t>
            </a:r>
            <a:r>
              <a:rPr lang="en-US" dirty="0" smtClean="0"/>
              <a:t>interactive </a:t>
            </a:r>
            <a:r>
              <a:rPr lang="en-US" dirty="0" smtClean="0"/>
              <a:t>tool </a:t>
            </a:r>
            <a:r>
              <a:rPr lang="en-US" dirty="0" smtClean="0">
                <a:hlinkClick r:id="rId2"/>
              </a:rPr>
              <a:t>http://nhguide.airprojects.org/tool3</a:t>
            </a:r>
            <a:r>
              <a:rPr lang="en-US" dirty="0" smtClean="0"/>
              <a:t> </a:t>
            </a:r>
            <a:endParaRPr lang="en-US" dirty="0"/>
          </a:p>
        </p:txBody>
      </p:sp>
      <p:pic>
        <p:nvPicPr>
          <p:cNvPr id="4" name="Picture 3" descr="Minimum Criteria for Antibiotics Tool - Internet Explorer"/>
          <p:cNvPicPr>
            <a:picLocks noChangeAspect="1"/>
          </p:cNvPicPr>
          <p:nvPr/>
        </p:nvPicPr>
        <p:blipFill rotWithShape="1">
          <a:blip r:embed="rId3">
            <a:extLst>
              <a:ext uri="{28A0092B-C50C-407E-A947-70E740481C1C}">
                <a14:useLocalDpi xmlns:a14="http://schemas.microsoft.com/office/drawing/2010/main" val="0"/>
              </a:ext>
            </a:extLst>
          </a:blip>
          <a:srcRect l="8066" t="8889" r="9796" b="18249"/>
          <a:stretch/>
        </p:blipFill>
        <p:spPr>
          <a:xfrm>
            <a:off x="1999792" y="2362199"/>
            <a:ext cx="5144415" cy="3662011"/>
          </a:xfrm>
          <a:prstGeom prst="rect">
            <a:avLst/>
          </a:prstGeom>
        </p:spPr>
      </p:pic>
    </p:spTree>
    <p:extLst>
      <p:ext uri="{BB962C8B-B14F-4D97-AF65-F5344CB8AC3E}">
        <p14:creationId xmlns:p14="http://schemas.microsoft.com/office/powerpoint/2010/main" val="18764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Notation of onset and description of the symptoms that require a change in the care plan/medical treatment (based on minimum criteria outlined in policy)</a:t>
            </a:r>
          </a:p>
          <a:p>
            <a:r>
              <a:rPr lang="en-US" dirty="0" smtClean="0"/>
              <a:t>Diagnostics – standards for ordering and assessing the reliability of the process for ordering and obtaining a culture before starting antibiotics</a:t>
            </a:r>
          </a:p>
          <a:p>
            <a:r>
              <a:rPr lang="en-US" dirty="0" smtClean="0"/>
              <a:t>Treatment</a:t>
            </a:r>
          </a:p>
          <a:p>
            <a:pPr lvl="1"/>
            <a:r>
              <a:rPr lang="en-US" dirty="0" smtClean="0"/>
              <a:t>If minimum criteria are not met</a:t>
            </a:r>
          </a:p>
          <a:p>
            <a:pPr lvl="1"/>
            <a:r>
              <a:rPr lang="en-US" dirty="0" smtClean="0"/>
              <a:t>If minimum criteria are met</a:t>
            </a:r>
          </a:p>
          <a:p>
            <a:pPr lvl="2"/>
            <a:r>
              <a:rPr lang="en-US" dirty="0" smtClean="0"/>
              <a:t>Duration of antibiotic therapy (recommendations included for key infections)</a:t>
            </a:r>
          </a:p>
          <a:p>
            <a:pPr lvl="2"/>
            <a:r>
              <a:rPr lang="en-US" dirty="0" smtClean="0"/>
              <a:t>Antibiotic </a:t>
            </a:r>
            <a:r>
              <a:rPr lang="en-US" dirty="0" smtClean="0"/>
              <a:t>timeout </a:t>
            </a:r>
            <a:r>
              <a:rPr lang="en-US" dirty="0" smtClean="0"/>
              <a:t>(trigger tool to stop and reassess antibiotic therapy – usually 72 hours)</a:t>
            </a:r>
          </a:p>
          <a:p>
            <a:pPr lvl="2"/>
            <a:r>
              <a:rPr lang="en-US" dirty="0" smtClean="0"/>
              <a:t>De-escalation of antibiotic </a:t>
            </a:r>
            <a:r>
              <a:rPr lang="en-US" dirty="0" smtClean="0"/>
              <a:t>therapy</a:t>
            </a:r>
          </a:p>
          <a:p>
            <a:pPr lvl="1"/>
            <a:endParaRPr lang="en-US" dirty="0" smtClean="0"/>
          </a:p>
          <a:p>
            <a:endParaRPr lang="en-US" dirty="0"/>
          </a:p>
        </p:txBody>
      </p:sp>
    </p:spTree>
    <p:extLst>
      <p:ext uri="{BB962C8B-B14F-4D97-AF65-F5344CB8AC3E}">
        <p14:creationId xmlns:p14="http://schemas.microsoft.com/office/powerpoint/2010/main" val="313102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Choosing the Right Antibiotic</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500" b="1" dirty="0" smtClean="0"/>
              <a:t>ANTIBIOGRAMS</a:t>
            </a:r>
          </a:p>
          <a:p>
            <a:r>
              <a:rPr lang="en-US" sz="2600" dirty="0" smtClean="0"/>
              <a:t>Work </a:t>
            </a:r>
            <a:r>
              <a:rPr lang="en-US" sz="2600" dirty="0" smtClean="0"/>
              <a:t>with the lab to get an antibiogram report</a:t>
            </a:r>
          </a:p>
          <a:p>
            <a:r>
              <a:rPr lang="en-US" sz="2600" dirty="0" smtClean="0"/>
              <a:t>Develop written instructions for use</a:t>
            </a:r>
          </a:p>
          <a:p>
            <a:r>
              <a:rPr lang="en-US" sz="2600" dirty="0" smtClean="0"/>
              <a:t>Identify champions to drive successful implementation </a:t>
            </a:r>
          </a:p>
          <a:p>
            <a:r>
              <a:rPr lang="en-US" sz="2600" dirty="0" smtClean="0"/>
              <a:t>Inform nursing home staff, prescribing </a:t>
            </a:r>
            <a:r>
              <a:rPr lang="en-US" sz="2600" dirty="0" smtClean="0"/>
              <a:t>clinicians </a:t>
            </a:r>
            <a:r>
              <a:rPr lang="en-US" sz="2600" dirty="0" smtClean="0"/>
              <a:t>and local hospitals about plans to use the antibiogram</a:t>
            </a:r>
          </a:p>
          <a:p>
            <a:r>
              <a:rPr lang="en-US" sz="2600" dirty="0" smtClean="0"/>
              <a:t>Plan distribution beforehand</a:t>
            </a:r>
          </a:p>
          <a:p>
            <a:r>
              <a:rPr lang="en-US" sz="2600" dirty="0" smtClean="0"/>
              <a:t>Distribute information to prescribing clinicians and nursing home staff</a:t>
            </a:r>
          </a:p>
          <a:p>
            <a:r>
              <a:rPr lang="en-US" sz="2600" dirty="0" smtClean="0"/>
              <a:t>Monitor use of antibiotics</a:t>
            </a:r>
          </a:p>
          <a:p>
            <a:r>
              <a:rPr lang="en-US" sz="2600" dirty="0" smtClean="0"/>
              <a:t>Keep the antibiogram updated annually</a:t>
            </a:r>
          </a:p>
          <a:p>
            <a:endParaRPr lang="en-US" dirty="0"/>
          </a:p>
        </p:txBody>
      </p:sp>
    </p:spTree>
    <p:extLst>
      <p:ext uri="{BB962C8B-B14F-4D97-AF65-F5344CB8AC3E}">
        <p14:creationId xmlns:p14="http://schemas.microsoft.com/office/powerpoint/2010/main" val="296000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Engagement</a:t>
            </a:r>
            <a:endParaRPr lang="en-US" dirty="0"/>
          </a:p>
        </p:txBody>
      </p:sp>
      <p:sp>
        <p:nvSpPr>
          <p:cNvPr id="3" name="Content Placeholder 2"/>
          <p:cNvSpPr>
            <a:spLocks noGrp="1"/>
          </p:cNvSpPr>
          <p:nvPr>
            <p:ph idx="1"/>
          </p:nvPr>
        </p:nvSpPr>
        <p:spPr>
          <a:xfrm>
            <a:off x="457200" y="1600200"/>
            <a:ext cx="8382000" cy="4525963"/>
          </a:xfrm>
        </p:spPr>
        <p:txBody>
          <a:bodyPr>
            <a:normAutofit fontScale="92500"/>
          </a:bodyPr>
          <a:lstStyle/>
          <a:p>
            <a:r>
              <a:rPr lang="en-US" sz="3500" dirty="0" smtClean="0"/>
              <a:t>Encourage discussion about</a:t>
            </a:r>
          </a:p>
          <a:p>
            <a:pPr lvl="1"/>
            <a:r>
              <a:rPr lang="en-US" dirty="0" smtClean="0"/>
              <a:t>The benefits and risks</a:t>
            </a:r>
          </a:p>
          <a:p>
            <a:pPr lvl="1"/>
            <a:r>
              <a:rPr lang="en-US" dirty="0" smtClean="0"/>
              <a:t>When antibiotics are helpful and when they are not</a:t>
            </a:r>
          </a:p>
          <a:p>
            <a:pPr lvl="1"/>
            <a:r>
              <a:rPr lang="en-US" dirty="0" smtClean="0"/>
              <a:t>Optimal treatment </a:t>
            </a:r>
          </a:p>
          <a:p>
            <a:r>
              <a:rPr lang="en-US" sz="3500" dirty="0" smtClean="0"/>
              <a:t>Make information and tools/materials available</a:t>
            </a:r>
          </a:p>
          <a:p>
            <a:pPr lvl="1"/>
            <a:r>
              <a:rPr lang="en-US" dirty="0" smtClean="0"/>
              <a:t>Nursing home staff</a:t>
            </a:r>
          </a:p>
          <a:p>
            <a:pPr lvl="1"/>
            <a:r>
              <a:rPr lang="en-US" dirty="0" smtClean="0"/>
              <a:t>Prescribing clinicians</a:t>
            </a:r>
          </a:p>
          <a:p>
            <a:pPr lvl="1"/>
            <a:r>
              <a:rPr lang="en-US" dirty="0" smtClean="0"/>
              <a:t>Residents</a:t>
            </a:r>
          </a:p>
          <a:p>
            <a:pPr lvl="1"/>
            <a:r>
              <a:rPr lang="en-US" dirty="0" smtClean="0"/>
              <a:t>Family members</a:t>
            </a:r>
          </a:p>
          <a:p>
            <a:endParaRPr lang="en-US" dirty="0"/>
          </a:p>
        </p:txBody>
      </p:sp>
    </p:spTree>
    <p:extLst>
      <p:ext uri="{BB962C8B-B14F-4D97-AF65-F5344CB8AC3E}">
        <p14:creationId xmlns:p14="http://schemas.microsoft.com/office/powerpoint/2010/main" val="393136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406900"/>
            <a:ext cx="9144000" cy="850899"/>
          </a:xfrm>
        </p:spPr>
        <p:txBody>
          <a:bodyPr/>
          <a:lstStyle/>
          <a:p>
            <a:pPr algn="ctr"/>
            <a:r>
              <a:rPr lang="en-US" sz="4400" dirty="0" smtClean="0"/>
              <a:t>Monitor and Sustain ASP </a:t>
            </a:r>
            <a:endParaRPr lang="en-US" sz="4400" dirty="0"/>
          </a:p>
        </p:txBody>
      </p:sp>
    </p:spTree>
    <p:extLst>
      <p:ext uri="{BB962C8B-B14F-4D97-AF65-F5344CB8AC3E}">
        <p14:creationId xmlns:p14="http://schemas.microsoft.com/office/powerpoint/2010/main" val="30391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a:t>
            </a:r>
            <a:endParaRPr lang="en-US" dirty="0"/>
          </a:p>
        </p:txBody>
      </p:sp>
      <p:sp>
        <p:nvSpPr>
          <p:cNvPr id="3" name="Content Placeholder 2"/>
          <p:cNvSpPr>
            <a:spLocks noGrp="1"/>
          </p:cNvSpPr>
          <p:nvPr>
            <p:ph idx="1"/>
          </p:nvPr>
        </p:nvSpPr>
        <p:spPr>
          <a:xfrm>
            <a:off x="457200" y="1570037"/>
            <a:ext cx="8382000" cy="4754563"/>
          </a:xfrm>
        </p:spPr>
        <p:txBody>
          <a:bodyPr>
            <a:normAutofit fontScale="92500" lnSpcReduction="10000"/>
          </a:bodyPr>
          <a:lstStyle/>
          <a:p>
            <a:r>
              <a:rPr lang="en-US" sz="3500" dirty="0" smtClean="0"/>
              <a:t>Bring all the data together in one place</a:t>
            </a:r>
          </a:p>
          <a:p>
            <a:pPr lvl="1"/>
            <a:r>
              <a:rPr lang="en-US" dirty="0" smtClean="0"/>
              <a:t>Infection control logs</a:t>
            </a:r>
          </a:p>
          <a:p>
            <a:pPr lvl="1"/>
            <a:r>
              <a:rPr lang="en-US" dirty="0" smtClean="0"/>
              <a:t>Lab results and </a:t>
            </a:r>
            <a:r>
              <a:rPr lang="en-US" dirty="0" smtClean="0"/>
              <a:t>X-rays</a:t>
            </a:r>
            <a:endParaRPr lang="en-US" dirty="0" smtClean="0"/>
          </a:p>
          <a:p>
            <a:pPr lvl="1"/>
            <a:r>
              <a:rPr lang="en-US" dirty="0" smtClean="0"/>
              <a:t>Organisms</a:t>
            </a:r>
          </a:p>
          <a:p>
            <a:pPr lvl="1"/>
            <a:r>
              <a:rPr lang="en-US" dirty="0" smtClean="0"/>
              <a:t>Names of prescribing clinicians</a:t>
            </a:r>
          </a:p>
          <a:p>
            <a:pPr lvl="1"/>
            <a:r>
              <a:rPr lang="en-US" dirty="0" smtClean="0"/>
              <a:t>Antibiotic therapies</a:t>
            </a:r>
          </a:p>
          <a:p>
            <a:pPr lvl="1"/>
            <a:r>
              <a:rPr lang="en-US" dirty="0" smtClean="0"/>
              <a:t>Whether or not </a:t>
            </a:r>
            <a:r>
              <a:rPr lang="en-US" dirty="0" smtClean="0"/>
              <a:t>follow-up </a:t>
            </a:r>
            <a:r>
              <a:rPr lang="en-US" dirty="0" smtClean="0"/>
              <a:t>communication has occurred</a:t>
            </a:r>
          </a:p>
          <a:p>
            <a:pPr lvl="2"/>
            <a:r>
              <a:rPr lang="en-US" dirty="0" smtClean="0"/>
              <a:t>Residents</a:t>
            </a:r>
          </a:p>
          <a:p>
            <a:pPr lvl="2"/>
            <a:r>
              <a:rPr lang="en-US" dirty="0" smtClean="0"/>
              <a:t>Prescribing clinicians</a:t>
            </a:r>
          </a:p>
          <a:p>
            <a:r>
              <a:rPr lang="en-US" sz="3500" dirty="0" smtClean="0"/>
              <a:t>Allows ASP team to see trends and </a:t>
            </a:r>
            <a:r>
              <a:rPr lang="en-US" sz="3500" dirty="0" smtClean="0"/>
              <a:t>patterns</a:t>
            </a:r>
            <a:endParaRPr lang="en-US" sz="3500" dirty="0" smtClean="0"/>
          </a:p>
        </p:txBody>
      </p:sp>
    </p:spTree>
    <p:extLst>
      <p:ext uri="{BB962C8B-B14F-4D97-AF65-F5344CB8AC3E}">
        <p14:creationId xmlns:p14="http://schemas.microsoft.com/office/powerpoint/2010/main" val="341253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the core elements of an antibiotic stewardship program in </a:t>
            </a:r>
            <a:r>
              <a:rPr lang="en-US" dirty="0" smtClean="0"/>
              <a:t>long-term </a:t>
            </a:r>
            <a:r>
              <a:rPr lang="en-US" dirty="0" smtClean="0"/>
              <a:t>care</a:t>
            </a:r>
          </a:p>
          <a:p>
            <a:r>
              <a:rPr lang="en-US" dirty="0" smtClean="0"/>
              <a:t>Identify two strategies for supporting appropriate prescribing patterns for antibiotic therapy</a:t>
            </a:r>
          </a:p>
          <a:p>
            <a:r>
              <a:rPr lang="en-US" dirty="0" smtClean="0"/>
              <a:t>Explain how the antibiotic stewardship program in </a:t>
            </a:r>
            <a:r>
              <a:rPr lang="en-US" dirty="0" smtClean="0"/>
              <a:t>long-term </a:t>
            </a:r>
            <a:r>
              <a:rPr lang="en-US" dirty="0" smtClean="0"/>
              <a:t>care supports continuity of care</a:t>
            </a:r>
            <a:endParaRPr lang="en-US" dirty="0"/>
          </a:p>
        </p:txBody>
      </p:sp>
    </p:spTree>
    <p:extLst>
      <p:ext uri="{BB962C8B-B14F-4D97-AF65-F5344CB8AC3E}">
        <p14:creationId xmlns:p14="http://schemas.microsoft.com/office/powerpoint/2010/main" val="247930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Sustaining</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Summarize data on a monthly basis</a:t>
            </a:r>
          </a:p>
          <a:p>
            <a:pPr lvl="1"/>
            <a:r>
              <a:rPr lang="en-US" dirty="0" smtClean="0"/>
              <a:t>Month-to-month comparison of totals over time</a:t>
            </a:r>
          </a:p>
          <a:p>
            <a:pPr lvl="1"/>
            <a:r>
              <a:rPr lang="en-US" dirty="0" smtClean="0"/>
              <a:t>Evaluate use of antibiotics (increasing, decreasing, remaining the same)</a:t>
            </a:r>
          </a:p>
          <a:p>
            <a:pPr lvl="1"/>
            <a:r>
              <a:rPr lang="en-US" dirty="0" smtClean="0"/>
              <a:t>Evaluate progress on other goals</a:t>
            </a:r>
          </a:p>
          <a:p>
            <a:pPr lvl="2"/>
            <a:r>
              <a:rPr lang="en-US" dirty="0" smtClean="0"/>
              <a:t>Decrease in use of antibiotic therapy with residents who do not meet diagnostic criteria</a:t>
            </a:r>
          </a:p>
          <a:p>
            <a:pPr lvl="2"/>
            <a:r>
              <a:rPr lang="en-US" dirty="0" smtClean="0"/>
              <a:t>Decrease use of particular antibiotics that may be a concern</a:t>
            </a:r>
          </a:p>
          <a:p>
            <a:r>
              <a:rPr lang="en-US" dirty="0" smtClean="0"/>
              <a:t>Communicate results to prescribing clinicians</a:t>
            </a:r>
          </a:p>
        </p:txBody>
      </p:sp>
    </p:spTree>
    <p:extLst>
      <p:ext uri="{BB962C8B-B14F-4D97-AF65-F5344CB8AC3E}">
        <p14:creationId xmlns:p14="http://schemas.microsoft.com/office/powerpoint/2010/main" val="3986311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a:t>
            </a:r>
            <a:endParaRPr lang="en-US" dirty="0"/>
          </a:p>
        </p:txBody>
      </p:sp>
      <p:sp>
        <p:nvSpPr>
          <p:cNvPr id="3" name="Content Placeholder 2"/>
          <p:cNvSpPr>
            <a:spLocks noGrp="1"/>
          </p:cNvSpPr>
          <p:nvPr>
            <p:ph idx="1"/>
          </p:nvPr>
        </p:nvSpPr>
        <p:spPr/>
        <p:txBody>
          <a:bodyPr>
            <a:normAutofit lnSpcReduction="10000"/>
          </a:bodyPr>
          <a:lstStyle/>
          <a:p>
            <a:r>
              <a:rPr lang="en-US" dirty="0" smtClean="0"/>
              <a:t>Share monthly summary reports with QAA/QAPI</a:t>
            </a:r>
          </a:p>
          <a:p>
            <a:pPr lvl="1"/>
            <a:r>
              <a:rPr lang="en-US" dirty="0" smtClean="0"/>
              <a:t>Potential opportunities for improvement</a:t>
            </a:r>
          </a:p>
          <a:p>
            <a:r>
              <a:rPr lang="en-US" dirty="0" smtClean="0"/>
              <a:t>Consider these elements in choosing areas for improvement</a:t>
            </a:r>
          </a:p>
          <a:p>
            <a:pPr lvl="1"/>
            <a:r>
              <a:rPr lang="en-US" dirty="0" smtClean="0"/>
              <a:t>The frequency of occurrence</a:t>
            </a:r>
          </a:p>
          <a:p>
            <a:pPr lvl="1"/>
            <a:r>
              <a:rPr lang="en-US" dirty="0" smtClean="0"/>
              <a:t>The risk to the well-being of residents; how it impacts quality of life and/or quality of care</a:t>
            </a:r>
          </a:p>
          <a:p>
            <a:pPr lvl="1"/>
            <a:r>
              <a:rPr lang="en-US" dirty="0" smtClean="0"/>
              <a:t>The cost incurred with each occurrence</a:t>
            </a:r>
            <a:endParaRPr lang="en-US" dirty="0"/>
          </a:p>
        </p:txBody>
      </p:sp>
    </p:spTree>
    <p:extLst>
      <p:ext uri="{BB962C8B-B14F-4D97-AF65-F5344CB8AC3E}">
        <p14:creationId xmlns:p14="http://schemas.microsoft.com/office/powerpoint/2010/main" val="4510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of Care Across Providers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Partner with the antibiotic stewardship team at referring hospitals</a:t>
            </a:r>
          </a:p>
          <a:p>
            <a:r>
              <a:rPr lang="en-US" dirty="0" smtClean="0"/>
              <a:t>Optimize antibiotic therapy</a:t>
            </a:r>
          </a:p>
          <a:p>
            <a:r>
              <a:rPr lang="en-US" dirty="0" smtClean="0"/>
              <a:t>Utilize community antibiograms (in partnership with nursing home antibiogram)</a:t>
            </a:r>
          </a:p>
          <a:p>
            <a:r>
              <a:rPr lang="en-US" dirty="0" smtClean="0"/>
              <a:t>Slow the growth of antibiotic resistance (decrease MDROs)</a:t>
            </a:r>
          </a:p>
          <a:p>
            <a:r>
              <a:rPr lang="en-US" dirty="0" smtClean="0"/>
              <a:t>Manage resident/family expectations regarding antibiotic use</a:t>
            </a:r>
            <a:endParaRPr lang="en-US" dirty="0"/>
          </a:p>
        </p:txBody>
      </p:sp>
    </p:spTree>
    <p:extLst>
      <p:ext uri="{BB962C8B-B14F-4D97-AF65-F5344CB8AC3E}">
        <p14:creationId xmlns:p14="http://schemas.microsoft.com/office/powerpoint/2010/main" val="256538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Nursing homes required to have an antibiotic stewardship program in place by </a:t>
            </a:r>
            <a:r>
              <a:rPr lang="en-US" dirty="0" smtClean="0"/>
              <a:t>Nov. </a:t>
            </a:r>
            <a:r>
              <a:rPr lang="en-US" dirty="0" smtClean="0"/>
              <a:t>28</a:t>
            </a:r>
          </a:p>
          <a:p>
            <a:r>
              <a:rPr lang="en-US" dirty="0" smtClean="0"/>
              <a:t>Optimize antibiotic therapy</a:t>
            </a:r>
          </a:p>
          <a:p>
            <a:pPr lvl="1"/>
            <a:r>
              <a:rPr lang="en-US" dirty="0" smtClean="0"/>
              <a:t>Improve patient outcomes</a:t>
            </a:r>
          </a:p>
          <a:p>
            <a:pPr lvl="1"/>
            <a:r>
              <a:rPr lang="en-US" dirty="0" smtClean="0"/>
              <a:t>Slow antibiotic resistance</a:t>
            </a:r>
          </a:p>
          <a:p>
            <a:pPr lvl="1"/>
            <a:r>
              <a:rPr lang="en-US" dirty="0" smtClean="0"/>
              <a:t>Reduce the risk of citation for F757 Unnecessary Drugs</a:t>
            </a:r>
          </a:p>
          <a:p>
            <a:r>
              <a:rPr lang="en-US" dirty="0" smtClean="0"/>
              <a:t>Partner with the antimicrobial stewardship team from hospitals in your referral network </a:t>
            </a:r>
            <a:endParaRPr lang="en-US" dirty="0"/>
          </a:p>
        </p:txBody>
      </p:sp>
    </p:spTree>
    <p:extLst>
      <p:ext uri="{BB962C8B-B14F-4D97-AF65-F5344CB8AC3E}">
        <p14:creationId xmlns:p14="http://schemas.microsoft.com/office/powerpoint/2010/main" val="12836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872" y="990600"/>
            <a:ext cx="7552255" cy="5003991"/>
          </a:xfrm>
          <a:prstGeom prst="rect">
            <a:avLst/>
          </a:prstGeom>
        </p:spPr>
      </p:pic>
    </p:spTree>
    <p:extLst>
      <p:ext uri="{BB962C8B-B14F-4D97-AF65-F5344CB8AC3E}">
        <p14:creationId xmlns:p14="http://schemas.microsoft.com/office/powerpoint/2010/main" val="2092512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Centers for Disease Prevention and Control</a:t>
            </a:r>
          </a:p>
          <a:p>
            <a:r>
              <a:rPr lang="en-US" dirty="0" smtClean="0"/>
              <a:t>Agency for Healthcare Research and Quality</a:t>
            </a:r>
          </a:p>
          <a:p>
            <a:r>
              <a:rPr lang="en-US" dirty="0" smtClean="0"/>
              <a:t>Federal Register</a:t>
            </a:r>
          </a:p>
          <a:p>
            <a:r>
              <a:rPr lang="en-US" dirty="0" smtClean="0"/>
              <a:t>Advanced Copy – Appendix PP SOM</a:t>
            </a:r>
            <a:endParaRPr lang="en-US" dirty="0"/>
          </a:p>
        </p:txBody>
      </p:sp>
    </p:spTree>
    <p:extLst>
      <p:ext uri="{BB962C8B-B14F-4D97-AF65-F5344CB8AC3E}">
        <p14:creationId xmlns:p14="http://schemas.microsoft.com/office/powerpoint/2010/main" val="299104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457200" y="2133601"/>
            <a:ext cx="8229600" cy="3505200"/>
          </a:xfrm>
        </p:spPr>
        <p:txBody>
          <a:bodyPr/>
          <a:lstStyle/>
          <a:p>
            <a:pPr marL="0" indent="0" algn="ctr">
              <a:buNone/>
            </a:pPr>
            <a:r>
              <a:rPr lang="en-US" dirty="0" smtClean="0"/>
              <a:t>Donna Thorson, MS, CPHQ, CPPS</a:t>
            </a:r>
          </a:p>
          <a:p>
            <a:pPr marL="0" indent="0" algn="ctr">
              <a:buNone/>
            </a:pPr>
            <a:r>
              <a:rPr lang="en-US" dirty="0" smtClean="0"/>
              <a:t>Senior Project Manager</a:t>
            </a:r>
          </a:p>
          <a:p>
            <a:pPr marL="0" indent="0" algn="ctr">
              <a:buNone/>
            </a:pPr>
            <a:r>
              <a:rPr lang="en-US" dirty="0" smtClean="0"/>
              <a:t>HealthInsight</a:t>
            </a:r>
          </a:p>
          <a:p>
            <a:pPr marL="0" indent="0" algn="ctr">
              <a:buNone/>
            </a:pPr>
            <a:r>
              <a:rPr lang="en-US" dirty="0" smtClean="0">
                <a:hlinkClick r:id="rId2"/>
              </a:rPr>
              <a:t>dthorson@healthinsight.org</a:t>
            </a:r>
            <a:endParaRPr lang="en-US" dirty="0" smtClean="0"/>
          </a:p>
          <a:p>
            <a:pPr marL="0" indent="0" algn="ctr">
              <a:buNone/>
            </a:pPr>
            <a:r>
              <a:rPr lang="en-US" dirty="0" smtClean="0"/>
              <a:t>Office: 702-933-7327</a:t>
            </a:r>
          </a:p>
          <a:p>
            <a:pPr marL="0" indent="0" algn="ctr">
              <a:buNone/>
            </a:pPr>
            <a:r>
              <a:rPr lang="en-US" dirty="0" smtClean="0"/>
              <a:t>Mobile: 702-743-8975</a:t>
            </a:r>
          </a:p>
        </p:txBody>
      </p:sp>
      <p:sp>
        <p:nvSpPr>
          <p:cNvPr id="4" name="TextBox 3"/>
          <p:cNvSpPr txBox="1"/>
          <p:nvPr/>
        </p:nvSpPr>
        <p:spPr>
          <a:xfrm>
            <a:off x="152400" y="5962349"/>
            <a:ext cx="4343400" cy="784830"/>
          </a:xfrm>
          <a:prstGeom prst="rect">
            <a:avLst/>
          </a:prstGeom>
          <a:noFill/>
        </p:spPr>
        <p:txBody>
          <a:bodyPr wrap="square" rtlCol="0">
            <a:spAutoFit/>
          </a:bodyPr>
          <a:lstStyle/>
          <a:p>
            <a:r>
              <a:rPr lang="en-US" sz="900" i="1" dirty="0"/>
              <a:t>This material was prepared by HealthInsight, the Medicare Quality Innovation Network -Quality Improvement Organization for Nevada, New Mexico, Oregon and Utah, under contract with the Centers for Medicare &amp; Medicaid Services (CMS), an agency of the U.S. Department of Health and Human Services. The contents presented do not necessarily reflect CMS policy</a:t>
            </a:r>
            <a:r>
              <a:rPr lang="en-US" sz="900" i="1" dirty="0"/>
              <a:t>. 11SOW-CORP-17-110-NV</a:t>
            </a:r>
          </a:p>
        </p:txBody>
      </p:sp>
    </p:spTree>
    <p:extLst>
      <p:ext uri="{BB962C8B-B14F-4D97-AF65-F5344CB8AC3E}">
        <p14:creationId xmlns:p14="http://schemas.microsoft.com/office/powerpoint/2010/main" val="27448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0000"/>
              </a:lnSpc>
            </a:pPr>
            <a:r>
              <a:rPr lang="en-US" dirty="0" smtClean="0"/>
              <a:t>Nursing Home Requirements of Participation – Phase 2</a:t>
            </a:r>
            <a:endParaRPr lang="en-US" dirty="0"/>
          </a:p>
        </p:txBody>
      </p:sp>
      <p:pic>
        <p:nvPicPr>
          <p:cNvPr id="4" name="Content Placeholder 3" descr="https://www.cdc.gov/longtermcare/pdfs/infographic-antibiotic-stewardship-nursing-homes.pdf - Internet Explore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070" t="11167" r="23499" b="1909"/>
          <a:stretch/>
        </p:blipFill>
        <p:spPr>
          <a:xfrm>
            <a:off x="313417" y="1573446"/>
            <a:ext cx="3785139" cy="4850700"/>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half" idx="2"/>
          </p:nvPr>
        </p:nvSpPr>
        <p:spPr>
          <a:xfrm>
            <a:off x="4495800" y="1553311"/>
            <a:ext cx="4419600" cy="4618889"/>
          </a:xfrm>
        </p:spPr>
        <p:txBody>
          <a:bodyPr>
            <a:normAutofit fontScale="92500" lnSpcReduction="10000"/>
          </a:bodyPr>
          <a:lstStyle/>
          <a:p>
            <a:pPr marL="0" indent="0">
              <a:spcBef>
                <a:spcPts val="600"/>
              </a:spcBef>
              <a:buNone/>
            </a:pPr>
            <a:r>
              <a:rPr lang="en-US" dirty="0" smtClean="0"/>
              <a:t>§483.80(a) Infection prevention and control program.</a:t>
            </a:r>
          </a:p>
          <a:p>
            <a:pPr marL="0" indent="0">
              <a:spcBef>
                <a:spcPts val="600"/>
              </a:spcBef>
              <a:buNone/>
            </a:pPr>
            <a:r>
              <a:rPr lang="en-US" dirty="0" smtClean="0"/>
              <a:t>The facility must establish an infection prevention and control program (IPCP) that must include, at a minimum, the following elements:</a:t>
            </a:r>
          </a:p>
          <a:p>
            <a:pPr marL="0" indent="0">
              <a:spcBef>
                <a:spcPts val="600"/>
              </a:spcBef>
              <a:buNone/>
            </a:pPr>
            <a:r>
              <a:rPr lang="en-US" dirty="0" smtClean="0"/>
              <a:t>§483.80(a)(3) An antibiotic stewardship program that includes antibiotic use protocols and a system to monitor antibiotic use.</a:t>
            </a:r>
            <a:endParaRPr lang="en-US" dirty="0"/>
          </a:p>
        </p:txBody>
      </p:sp>
      <p:sp>
        <p:nvSpPr>
          <p:cNvPr id="8" name="TextBox 7"/>
          <p:cNvSpPr txBox="1"/>
          <p:nvPr/>
        </p:nvSpPr>
        <p:spPr>
          <a:xfrm>
            <a:off x="313417" y="6477000"/>
            <a:ext cx="3785139" cy="338554"/>
          </a:xfrm>
          <a:prstGeom prst="rect">
            <a:avLst/>
          </a:prstGeom>
          <a:noFill/>
        </p:spPr>
        <p:txBody>
          <a:bodyPr wrap="none" rtlCol="0">
            <a:spAutoFit/>
          </a:bodyPr>
          <a:lstStyle/>
          <a:p>
            <a:r>
              <a:rPr lang="en-US" sz="1600" dirty="0" smtClean="0"/>
              <a:t>Federal Register / Vol. 81, No. 192, p 68868</a:t>
            </a:r>
            <a:endParaRPr lang="en-US" sz="1600" dirty="0"/>
          </a:p>
        </p:txBody>
      </p:sp>
    </p:spTree>
    <p:extLst>
      <p:ext uri="{BB962C8B-B14F-4D97-AF65-F5344CB8AC3E}">
        <p14:creationId xmlns:p14="http://schemas.microsoft.com/office/powerpoint/2010/main" val="189141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F881</a:t>
            </a:r>
            <a:endParaRPr lang="en-US" dirty="0"/>
          </a:p>
        </p:txBody>
      </p:sp>
      <p:sp>
        <p:nvSpPr>
          <p:cNvPr id="3" name="Content Placeholder 2"/>
          <p:cNvSpPr>
            <a:spLocks noGrp="1"/>
          </p:cNvSpPr>
          <p:nvPr>
            <p:ph idx="1"/>
          </p:nvPr>
        </p:nvSpPr>
        <p:spPr>
          <a:xfrm>
            <a:off x="381000" y="1600200"/>
            <a:ext cx="8382000" cy="4525963"/>
          </a:xfrm>
        </p:spPr>
        <p:txBody>
          <a:bodyPr>
            <a:normAutofit fontScale="92500" lnSpcReduction="10000"/>
          </a:bodyPr>
          <a:lstStyle/>
          <a:p>
            <a:pPr marL="0" indent="0">
              <a:buNone/>
            </a:pPr>
            <a:r>
              <a:rPr lang="en-US" sz="3800" b="1" dirty="0" smtClean="0"/>
              <a:t>INTENT</a:t>
            </a:r>
          </a:p>
          <a:p>
            <a:pPr marL="0" indent="0">
              <a:buNone/>
            </a:pPr>
            <a:r>
              <a:rPr lang="en-US" sz="3300" dirty="0" smtClean="0"/>
              <a:t>The intent of this regulation is to ensure that the facility:</a:t>
            </a:r>
          </a:p>
          <a:p>
            <a:r>
              <a:rPr lang="en-US" sz="2600" dirty="0" smtClean="0"/>
              <a:t>Develops and implements protocols to optimize the treatment of infections by ensuring that residents who require an antibiotic are prescribed the appropriate antibiotic</a:t>
            </a:r>
          </a:p>
          <a:p>
            <a:r>
              <a:rPr lang="en-US" sz="2600" dirty="0" smtClean="0"/>
              <a:t>Reduces the risk of adverse events, including the development of antibiotic-resistant organisms, from unnecessary or inappropriate antibiotic use</a:t>
            </a:r>
          </a:p>
          <a:p>
            <a:r>
              <a:rPr lang="en-US" sz="2600" dirty="0" smtClean="0"/>
              <a:t>Develops, promotes and implements a facility-wide system to monitor the use of antibiotics</a:t>
            </a:r>
            <a:endParaRPr lang="en-US" sz="2600" dirty="0"/>
          </a:p>
        </p:txBody>
      </p:sp>
      <p:sp>
        <p:nvSpPr>
          <p:cNvPr id="4" name="TextBox 3"/>
          <p:cNvSpPr txBox="1"/>
          <p:nvPr/>
        </p:nvSpPr>
        <p:spPr>
          <a:xfrm>
            <a:off x="4191000" y="6324600"/>
            <a:ext cx="4908973" cy="369332"/>
          </a:xfrm>
          <a:prstGeom prst="rect">
            <a:avLst/>
          </a:prstGeom>
          <a:noFill/>
        </p:spPr>
        <p:txBody>
          <a:bodyPr wrap="none" rtlCol="0">
            <a:spAutoFit/>
          </a:bodyPr>
          <a:lstStyle/>
          <a:p>
            <a:r>
              <a:rPr lang="en-US" dirty="0" smtClean="0"/>
              <a:t>Advanced Copy – Appendix PP with Final IGs, SOM</a:t>
            </a:r>
            <a:endParaRPr lang="en-US" dirty="0"/>
          </a:p>
        </p:txBody>
      </p:sp>
    </p:spTree>
    <p:extLst>
      <p:ext uri="{BB962C8B-B14F-4D97-AF65-F5344CB8AC3E}">
        <p14:creationId xmlns:p14="http://schemas.microsoft.com/office/powerpoint/2010/main" val="425386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on F881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facility must develop an antibiotic stewardship program that includes the development of protocols and a system to monitor antibiotic use. </a:t>
            </a:r>
          </a:p>
          <a:p>
            <a:r>
              <a:rPr lang="en-US" dirty="0" smtClean="0"/>
              <a:t>This development should include leadership support and accountability via the participation of the medical director, consulting pharmacist, nursing and administrative leadership, and individual with designated responsibility for the infection control program, if different.</a:t>
            </a:r>
            <a:endParaRPr lang="en-US" dirty="0"/>
          </a:p>
        </p:txBody>
      </p:sp>
      <p:sp>
        <p:nvSpPr>
          <p:cNvPr id="4" name="TextBox 3"/>
          <p:cNvSpPr txBox="1"/>
          <p:nvPr/>
        </p:nvSpPr>
        <p:spPr>
          <a:xfrm>
            <a:off x="4207318" y="5980545"/>
            <a:ext cx="4908973" cy="369332"/>
          </a:xfrm>
          <a:prstGeom prst="rect">
            <a:avLst/>
          </a:prstGeom>
          <a:noFill/>
        </p:spPr>
        <p:txBody>
          <a:bodyPr wrap="none" rtlCol="0">
            <a:spAutoFit/>
          </a:bodyPr>
          <a:lstStyle/>
          <a:p>
            <a:r>
              <a:rPr lang="en-US" dirty="0" smtClean="0"/>
              <a:t>Advanced Copy – Appendix PP with Final IGs, SOM</a:t>
            </a:r>
            <a:endParaRPr lang="en-US" dirty="0"/>
          </a:p>
        </p:txBody>
      </p:sp>
    </p:spTree>
    <p:extLst>
      <p:ext uri="{BB962C8B-B14F-4D97-AF65-F5344CB8AC3E}">
        <p14:creationId xmlns:p14="http://schemas.microsoft.com/office/powerpoint/2010/main" val="176976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F881 – ASP in Relation </a:t>
            </a:r>
            <a:br>
              <a:rPr lang="en-US" dirty="0" smtClean="0"/>
            </a:br>
            <a:r>
              <a:rPr lang="en-US" dirty="0" smtClean="0"/>
              <a:t>to Pharmacy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The assessment, </a:t>
            </a:r>
            <a:r>
              <a:rPr lang="en-US" dirty="0" smtClean="0"/>
              <a:t>monitoring </a:t>
            </a:r>
            <a:r>
              <a:rPr lang="en-US" dirty="0" smtClean="0"/>
              <a:t>and communication of antibiotic use shall occur by a licensed pharmacist in accordance with §483.45(c), F756, Drug Regimen Review. </a:t>
            </a:r>
          </a:p>
          <a:p>
            <a:r>
              <a:rPr lang="en-US" dirty="0" smtClean="0"/>
              <a:t>A pharmacist must perform a medication regimen review (MRR) at least monthly, including review of the medical record and identify any irregularities, including unnecessary drugs.</a:t>
            </a:r>
            <a:endParaRPr lang="en-US" dirty="0"/>
          </a:p>
        </p:txBody>
      </p:sp>
      <p:sp>
        <p:nvSpPr>
          <p:cNvPr id="4" name="TextBox 3"/>
          <p:cNvSpPr txBox="1"/>
          <p:nvPr/>
        </p:nvSpPr>
        <p:spPr>
          <a:xfrm>
            <a:off x="4038600" y="5867400"/>
            <a:ext cx="4908973" cy="369332"/>
          </a:xfrm>
          <a:prstGeom prst="rect">
            <a:avLst/>
          </a:prstGeom>
          <a:noFill/>
        </p:spPr>
        <p:txBody>
          <a:bodyPr wrap="none" rtlCol="0">
            <a:spAutoFit/>
          </a:bodyPr>
          <a:lstStyle/>
          <a:p>
            <a:r>
              <a:rPr lang="en-US" dirty="0" smtClean="0"/>
              <a:t>Advanced Copy – Appendix PP with Final IGs, SOM</a:t>
            </a:r>
            <a:endParaRPr lang="en-US" dirty="0"/>
          </a:p>
        </p:txBody>
      </p:sp>
    </p:spTree>
    <p:extLst>
      <p:ext uri="{BB962C8B-B14F-4D97-AF65-F5344CB8AC3E}">
        <p14:creationId xmlns:p14="http://schemas.microsoft.com/office/powerpoint/2010/main" val="42884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Core Elements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Leadership support</a:t>
            </a:r>
          </a:p>
          <a:p>
            <a:r>
              <a:rPr lang="en-US" dirty="0" smtClean="0"/>
              <a:t>Accountability</a:t>
            </a:r>
          </a:p>
          <a:p>
            <a:r>
              <a:rPr lang="en-US" dirty="0" smtClean="0"/>
              <a:t>Drug expertise</a:t>
            </a:r>
          </a:p>
          <a:p>
            <a:r>
              <a:rPr lang="en-US" dirty="0" smtClean="0"/>
              <a:t>Actions to improve use</a:t>
            </a:r>
          </a:p>
          <a:p>
            <a:r>
              <a:rPr lang="en-US" dirty="0" smtClean="0"/>
              <a:t>Tracking: </a:t>
            </a:r>
            <a:r>
              <a:rPr lang="en-US" dirty="0" smtClean="0"/>
              <a:t>Monitoring </a:t>
            </a:r>
            <a:r>
              <a:rPr lang="en-US" dirty="0" smtClean="0"/>
              <a:t>antibiotic prescribing, </a:t>
            </a:r>
            <a:r>
              <a:rPr lang="en-US" dirty="0" smtClean="0"/>
              <a:t>use </a:t>
            </a:r>
            <a:r>
              <a:rPr lang="en-US" dirty="0" smtClean="0"/>
              <a:t>and resistance</a:t>
            </a:r>
          </a:p>
          <a:p>
            <a:r>
              <a:rPr lang="en-US" dirty="0" smtClean="0"/>
              <a:t>Reporting information to staff on improving antibiotic use and resistance</a:t>
            </a:r>
          </a:p>
          <a:p>
            <a:r>
              <a:rPr lang="en-US" dirty="0" smtClean="0"/>
              <a:t>Education</a:t>
            </a:r>
            <a:endParaRPr lang="en-US" dirty="0"/>
          </a:p>
        </p:txBody>
      </p:sp>
    </p:spTree>
    <p:extLst>
      <p:ext uri="{BB962C8B-B14F-4D97-AF65-F5344CB8AC3E}">
        <p14:creationId xmlns:p14="http://schemas.microsoft.com/office/powerpoint/2010/main" val="380062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Agency for Healthcare Research </a:t>
            </a:r>
            <a:br>
              <a:rPr lang="en-US" dirty="0" smtClean="0"/>
            </a:br>
            <a:r>
              <a:rPr lang="en-US" dirty="0" smtClean="0"/>
              <a:t>and Quality (AHRQ)</a:t>
            </a:r>
            <a:endParaRPr lang="en-US" dirty="0"/>
          </a:p>
        </p:txBody>
      </p:sp>
      <p:sp>
        <p:nvSpPr>
          <p:cNvPr id="3" name="Content Placeholder 2"/>
          <p:cNvSpPr>
            <a:spLocks noGrp="1"/>
          </p:cNvSpPr>
          <p:nvPr>
            <p:ph idx="1"/>
          </p:nvPr>
        </p:nvSpPr>
        <p:spPr/>
        <p:txBody>
          <a:bodyPr>
            <a:normAutofit fontScale="92500"/>
          </a:bodyPr>
          <a:lstStyle/>
          <a:p>
            <a:r>
              <a:rPr lang="en-US" dirty="0" smtClean="0"/>
              <a:t>Nursing Home Antimicrobial Stewardship Guide</a:t>
            </a:r>
          </a:p>
          <a:p>
            <a:r>
              <a:rPr lang="en-US" dirty="0" smtClean="0"/>
              <a:t>Toolkits</a:t>
            </a:r>
          </a:p>
          <a:p>
            <a:pPr lvl="1"/>
            <a:r>
              <a:rPr lang="en-US" dirty="0" smtClean="0"/>
              <a:t>Implement, </a:t>
            </a:r>
            <a:r>
              <a:rPr lang="en-US" dirty="0" smtClean="0"/>
              <a:t>Monitor </a:t>
            </a:r>
            <a:r>
              <a:rPr lang="en-US" dirty="0" smtClean="0"/>
              <a:t>and Sustain an Antibiotic Stewardship Program (ASP)</a:t>
            </a:r>
          </a:p>
          <a:p>
            <a:pPr lvl="1"/>
            <a:r>
              <a:rPr lang="en-US" dirty="0" smtClean="0"/>
              <a:t>Determine Whether It Is Necessary To Treat a Potential Infection With Antibiotics</a:t>
            </a:r>
          </a:p>
          <a:p>
            <a:pPr lvl="1"/>
            <a:r>
              <a:rPr lang="en-US" dirty="0" smtClean="0"/>
              <a:t>Help Prescribing Clinicians Choose the Right Antibiotic</a:t>
            </a:r>
          </a:p>
          <a:p>
            <a:pPr lvl="1"/>
            <a:r>
              <a:rPr lang="en-US" dirty="0" smtClean="0"/>
              <a:t>Educate and Engage Residents and Family Members</a:t>
            </a:r>
            <a:endParaRPr lang="en-US" dirty="0"/>
          </a:p>
        </p:txBody>
      </p:sp>
    </p:spTree>
    <p:extLst>
      <p:ext uri="{BB962C8B-B14F-4D97-AF65-F5344CB8AC3E}">
        <p14:creationId xmlns:p14="http://schemas.microsoft.com/office/powerpoint/2010/main" val="44201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Starting the Antibiotic </a:t>
            </a:r>
            <a:br>
              <a:rPr lang="en-US" dirty="0" smtClean="0"/>
            </a:br>
            <a:r>
              <a:rPr lang="en-US" dirty="0" smtClean="0"/>
              <a:t>Stewardship Program</a:t>
            </a:r>
            <a:endParaRPr lang="en-US" dirty="0"/>
          </a:p>
        </p:txBody>
      </p:sp>
      <p:sp>
        <p:nvSpPr>
          <p:cNvPr id="3" name="Content Placeholder 2"/>
          <p:cNvSpPr>
            <a:spLocks noGrp="1"/>
          </p:cNvSpPr>
          <p:nvPr>
            <p:ph idx="1"/>
          </p:nvPr>
        </p:nvSpPr>
        <p:spPr/>
        <p:txBody>
          <a:bodyPr>
            <a:normAutofit lnSpcReduction="10000"/>
          </a:bodyPr>
          <a:lstStyle/>
          <a:p>
            <a:r>
              <a:rPr lang="en-US" dirty="0" smtClean="0"/>
              <a:t>Gather a team and become familiar with antibiotic stewardship</a:t>
            </a:r>
          </a:p>
          <a:p>
            <a:r>
              <a:rPr lang="en-US" dirty="0" smtClean="0"/>
              <a:t>Assign roles and responsibilities</a:t>
            </a:r>
          </a:p>
          <a:p>
            <a:r>
              <a:rPr lang="en-US" dirty="0" smtClean="0"/>
              <a:t>Assess readiness to adopt and implement a program</a:t>
            </a:r>
          </a:p>
          <a:p>
            <a:r>
              <a:rPr lang="en-US" dirty="0" smtClean="0"/>
              <a:t>Establish a timeline for implementation</a:t>
            </a:r>
          </a:p>
          <a:p>
            <a:r>
              <a:rPr lang="en-US" dirty="0" smtClean="0"/>
              <a:t>Draft policies and procedures for the program</a:t>
            </a:r>
          </a:p>
          <a:p>
            <a:pPr lvl="1"/>
            <a:r>
              <a:rPr lang="en-US" dirty="0" smtClean="0"/>
              <a:t>Educate staff on antibiotic stewardship and introduce new policies and procedures</a:t>
            </a:r>
            <a:endParaRPr lang="en-US" dirty="0"/>
          </a:p>
        </p:txBody>
      </p:sp>
    </p:spTree>
    <p:extLst>
      <p:ext uri="{BB962C8B-B14F-4D97-AF65-F5344CB8AC3E}">
        <p14:creationId xmlns:p14="http://schemas.microsoft.com/office/powerpoint/2010/main" val="1015324139"/>
      </p:ext>
    </p:extLst>
  </p:cSld>
  <p:clrMapOvr>
    <a:masterClrMapping/>
  </p:clrMapOvr>
</p:sld>
</file>

<file path=ppt/theme/theme1.xml><?xml version="1.0" encoding="utf-8"?>
<a:theme xmlns:a="http://schemas.openxmlformats.org/drawingml/2006/main" name="Overall QI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Overall QIN PPT theme</Template>
  <TotalTime>274</TotalTime>
  <Words>1418</Words>
  <Application>Microsoft Office PowerPoint</Application>
  <PresentationFormat>On-screen Show (4:3)</PresentationFormat>
  <Paragraphs>164</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Overall QIN theme</vt:lpstr>
      <vt:lpstr>Antibiotic Stewardship  in the Nursing Home</vt:lpstr>
      <vt:lpstr>Objectives</vt:lpstr>
      <vt:lpstr>Nursing Home Requirements of Participation – Phase 2</vt:lpstr>
      <vt:lpstr>F881</vt:lpstr>
      <vt:lpstr>Guidance on F881</vt:lpstr>
      <vt:lpstr>F881 – ASP in Relation  to Pharmacy Services</vt:lpstr>
      <vt:lpstr>CDC Core Elements</vt:lpstr>
      <vt:lpstr>Agency for Healthcare Research  and Quality (AHRQ)</vt:lpstr>
      <vt:lpstr>Starting the Antibiotic  Stewardship Program</vt:lpstr>
      <vt:lpstr>Monitor and Sustain the  Antibiotic Stewardship Program</vt:lpstr>
      <vt:lpstr>ASP Policies and Procedures</vt:lpstr>
      <vt:lpstr>Communicating and Decision-Making</vt:lpstr>
      <vt:lpstr>Antibiotics: Appropriate or Not?</vt:lpstr>
      <vt:lpstr>Determining the Need for Antibiotics</vt:lpstr>
      <vt:lpstr>Supporting Documentation</vt:lpstr>
      <vt:lpstr>Support Choosing the Right Antibiotic</vt:lpstr>
      <vt:lpstr>Education and Engagement</vt:lpstr>
      <vt:lpstr>Monitor and Sustain ASP </vt:lpstr>
      <vt:lpstr>Tracking</vt:lpstr>
      <vt:lpstr>Monitoring and Sustaining</vt:lpstr>
      <vt:lpstr>Quality Improvement</vt:lpstr>
      <vt:lpstr>Continuity of Care Across Providers</vt:lpstr>
      <vt:lpstr>Key Points</vt:lpstr>
      <vt:lpstr>Questions?</vt:lpstr>
      <vt:lpstr>Resources</vt:lpstr>
      <vt:lpstr>Contact Us</vt:lpstr>
    </vt:vector>
  </TitlesOfParts>
  <Company>IS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Stewardship in the Nursing Home</dc:title>
  <dc:creator>Donna Thorson</dc:creator>
  <cp:lastModifiedBy>Jennifer Land</cp:lastModifiedBy>
  <cp:revision>26</cp:revision>
  <dcterms:created xsi:type="dcterms:W3CDTF">2017-07-10T22:47:20Z</dcterms:created>
  <dcterms:modified xsi:type="dcterms:W3CDTF">2017-07-19T00:41:26Z</dcterms:modified>
</cp:coreProperties>
</file>